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CC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2052"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289099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322951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144033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415990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210522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13815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143264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288357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146709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3713613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33691FB-651C-4E71-B865-344914D0EE84}" type="datetimeFigureOut">
              <a:rPr kumimoji="1" lang="ja-JP" altLang="en-US" smtClean="0"/>
              <a:t>2020/6/1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411321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33691FB-651C-4E71-B865-344914D0EE84}" type="datetimeFigureOut">
              <a:rPr kumimoji="1" lang="ja-JP" altLang="en-US" smtClean="0"/>
              <a:t>2020/6/1</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1CAFB9FE-9199-4053-ABBF-1B774235D28E}" type="slidenum">
              <a:rPr kumimoji="1" lang="ja-JP" altLang="en-US" smtClean="0"/>
              <a:t>‹#›</a:t>
            </a:fld>
            <a:endParaRPr kumimoji="1" lang="ja-JP" altLang="en-US"/>
          </a:p>
        </p:txBody>
      </p:sp>
    </p:spTree>
    <p:extLst>
      <p:ext uri="{BB962C8B-B14F-4D97-AF65-F5344CB8AC3E}">
        <p14:creationId xmlns:p14="http://schemas.microsoft.com/office/powerpoint/2010/main" val="3396503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g.com/images/search?view=detailV2&amp;ccid=j5y%2b2QgT&amp;id=1E0B5B5810058ABD1AEEE3A36AAD1D3911101E51&amp;thid=OIP.j5y-2QgTfgdygrmMDOetfgHaGx&amp;mediaurl=https://3.bp.blogspot.com/-LsO5L9qhYSM/U9y_Ur1kljI/AAAAAAAAjaw/Hq67ktTqOpM/s800/pasokon_kyoushitsu.png&amp;exph=731&amp;expw=800&amp;q=%e3%83%91%e3%82%bd%e3%82%b3%e3%83%b3%e8%ac%9b%e5%ba%a7%e3%80%80%e3%82%a4%e3%83%a9%e3%82%b9%e3%83%88&amp;simid=608016538285969343&amp;selectedIndex=6"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7374" y="2167699"/>
            <a:ext cx="5829300" cy="319682"/>
          </a:xfrm>
        </p:spPr>
        <p:txBody>
          <a:bodyPr>
            <a:noAutofit/>
          </a:bodyPr>
          <a:lstStyle/>
          <a:p>
            <a:r>
              <a:rPr kumimoji="1" lang="ja-JP" altLang="en-US" sz="2800" b="1" u="sng" dirty="0" smtClean="0">
                <a:latin typeface="AR P丸ゴシック体M" panose="020B0600010101010101" pitchFamily="50" charset="-128"/>
                <a:ea typeface="AR P丸ゴシック体M" panose="020B0600010101010101" pitchFamily="50" charset="-128"/>
              </a:rPr>
              <a:t>オンライン</a:t>
            </a:r>
            <a:r>
              <a:rPr kumimoji="1" lang="ja-JP" altLang="en-US" sz="2800" b="1" u="sng" dirty="0" smtClean="0">
                <a:latin typeface="AR P丸ゴシック体M" panose="020B0600010101010101" pitchFamily="50" charset="-128"/>
                <a:ea typeface="AR P丸ゴシック体M" panose="020B0600010101010101" pitchFamily="50" charset="-128"/>
              </a:rPr>
              <a:t>面会</a:t>
            </a:r>
            <a:r>
              <a:rPr kumimoji="1" lang="en-US" altLang="ja-JP" sz="2800" b="1" u="sng" dirty="0" smtClean="0">
                <a:latin typeface="AR P丸ゴシック体M" panose="020B0600010101010101" pitchFamily="50" charset="-128"/>
                <a:ea typeface="AR P丸ゴシック体M" panose="020B0600010101010101" pitchFamily="50" charset="-128"/>
              </a:rPr>
              <a:t/>
            </a:r>
            <a:br>
              <a:rPr kumimoji="1" lang="en-US" altLang="ja-JP" sz="2800" b="1" u="sng" dirty="0" smtClean="0">
                <a:latin typeface="AR P丸ゴシック体M" panose="020B0600010101010101" pitchFamily="50" charset="-128"/>
                <a:ea typeface="AR P丸ゴシック体M" panose="020B0600010101010101" pitchFamily="50" charset="-128"/>
              </a:rPr>
            </a:br>
            <a:r>
              <a:rPr kumimoji="1" lang="ja-JP" altLang="en-US" sz="2800" b="1" u="sng" dirty="0" smtClean="0">
                <a:latin typeface="AR P丸ゴシック体M" panose="020B0600010101010101" pitchFamily="50" charset="-128"/>
                <a:ea typeface="AR P丸ゴシック体M" panose="020B0600010101010101" pitchFamily="50" charset="-128"/>
              </a:rPr>
              <a:t>はじめました</a:t>
            </a:r>
            <a:endParaRPr kumimoji="1" lang="ja-JP" altLang="en-US" sz="2800" b="1" u="sng" dirty="0">
              <a:latin typeface="AR P丸ゴシック体M" panose="020B0600010101010101" pitchFamily="50" charset="-128"/>
              <a:ea typeface="AR P丸ゴシック体M" panose="020B0600010101010101" pitchFamily="50" charset="-128"/>
            </a:endParaRPr>
          </a:p>
        </p:txBody>
      </p:sp>
      <p:pic>
        <p:nvPicPr>
          <p:cNvPr id="4" name="図 3" descr="ソース画像を表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347" y="1462259"/>
            <a:ext cx="1990725" cy="1705136"/>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パソコン講座　イラスト に対する画像結果">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4543" y="1317778"/>
            <a:ext cx="1790700" cy="1704975"/>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p:cNvPicPr>
            <a:picLocks noChangeAspect="1"/>
          </p:cNvPicPr>
          <p:nvPr/>
        </p:nvPicPr>
        <p:blipFill rotWithShape="1">
          <a:blip r:embed="rId5"/>
          <a:srcRect l="13179" t="43104" r="82135" b="46217"/>
          <a:stretch/>
        </p:blipFill>
        <p:spPr>
          <a:xfrm>
            <a:off x="323928" y="1666045"/>
            <a:ext cx="959440" cy="770620"/>
          </a:xfrm>
          <a:prstGeom prst="rect">
            <a:avLst/>
          </a:prstGeom>
        </p:spPr>
      </p:pic>
      <p:sp>
        <p:nvSpPr>
          <p:cNvPr id="8" name="サブタイトル 7"/>
          <p:cNvSpPr>
            <a:spLocks noGrp="1"/>
          </p:cNvSpPr>
          <p:nvPr>
            <p:ph type="subTitle" idx="1"/>
          </p:nvPr>
        </p:nvSpPr>
        <p:spPr>
          <a:xfrm>
            <a:off x="1953781" y="2925600"/>
            <a:ext cx="3076487" cy="39323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p>
        </p:txBody>
      </p:sp>
      <p:sp>
        <p:nvSpPr>
          <p:cNvPr id="9" name="右カーブ矢印 8"/>
          <p:cNvSpPr/>
          <p:nvPr/>
        </p:nvSpPr>
        <p:spPr>
          <a:xfrm rot="5400000">
            <a:off x="3165604" y="-299780"/>
            <a:ext cx="495343" cy="316194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endParaRPr>
          </a:p>
        </p:txBody>
      </p:sp>
      <p:sp>
        <p:nvSpPr>
          <p:cNvPr id="10" name="テキスト ボックス 9"/>
          <p:cNvSpPr txBox="1"/>
          <p:nvPr/>
        </p:nvSpPr>
        <p:spPr>
          <a:xfrm>
            <a:off x="208347" y="3451491"/>
            <a:ext cx="6500102" cy="1107996"/>
          </a:xfrm>
          <a:prstGeom prst="rect">
            <a:avLst/>
          </a:prstGeom>
          <a:noFill/>
        </p:spPr>
        <p:txBody>
          <a:bodyPr wrap="square" rtlCol="0">
            <a:spAutoFit/>
          </a:bodyPr>
          <a:lstStyle/>
          <a:p>
            <a:r>
              <a:rPr kumimoji="1" lang="ja-JP" altLang="en-US" sz="1600" dirty="0" smtClean="0">
                <a:latin typeface="AR P丸ゴシック体M" panose="020B0600010101010101" pitchFamily="50" charset="-128"/>
                <a:ea typeface="AR P丸ゴシック体M" panose="020B0600010101010101" pitchFamily="50" charset="-128"/>
              </a:rPr>
              <a:t>長期間に及ぶ面会制限に伴い、患者様・ご家族様にかかるストレスへの配慮のため、オンライン面会を行っていただけるようパソコン（ＺＯＯＭ）を設置いたしました。</a:t>
            </a:r>
            <a:endParaRPr kumimoji="1" lang="en-US" altLang="ja-JP" sz="1600" dirty="0" smtClean="0">
              <a:latin typeface="AR P丸ゴシック体M" panose="020B0600010101010101" pitchFamily="50" charset="-128"/>
              <a:ea typeface="AR P丸ゴシック体M" panose="020B0600010101010101" pitchFamily="50" charset="-128"/>
            </a:endParaRPr>
          </a:p>
          <a:p>
            <a:endParaRPr kumimoji="1" lang="en-US" altLang="ja-JP" dirty="0" smtClean="0">
              <a:latin typeface="AR P丸ゴシック体M" panose="020B0600010101010101" pitchFamily="50" charset="-128"/>
              <a:ea typeface="AR P丸ゴシック体M" panose="020B0600010101010101" pitchFamily="50" charset="-128"/>
            </a:endParaRPr>
          </a:p>
        </p:txBody>
      </p:sp>
      <p:sp>
        <p:nvSpPr>
          <p:cNvPr id="12" name="角丸四角形 11"/>
          <p:cNvSpPr/>
          <p:nvPr/>
        </p:nvSpPr>
        <p:spPr>
          <a:xfrm>
            <a:off x="323928" y="4470973"/>
            <a:ext cx="6281316" cy="223999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latin typeface="AR P丸ゴシック体M" panose="020B0600010101010101" pitchFamily="50" charset="-128"/>
              <a:ea typeface="AR P丸ゴシック体M" panose="020B0600010101010101" pitchFamily="50" charset="-128"/>
            </a:endParaRPr>
          </a:p>
          <a:p>
            <a:endParaRPr lang="en-US" altLang="ja-JP" sz="1600"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ご利用は予約制となっています。</a:t>
            </a:r>
            <a:endParaRPr lang="en-US" altLang="ja-JP" sz="1200"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オンライン面会を希望される方は、院内窓口もしくは、</a:t>
            </a:r>
            <a:endParaRPr lang="en-US" altLang="ja-JP" sz="1200"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下記の電話番号までお問い合わせください。</a:t>
            </a:r>
            <a:endParaRPr lang="en-US" altLang="ja-JP" sz="1200" dirty="0" smtClean="0">
              <a:solidFill>
                <a:schemeClr val="tx1"/>
              </a:solidFill>
              <a:latin typeface="AR P丸ゴシック体M" panose="020B0600010101010101" pitchFamily="50" charset="-128"/>
              <a:ea typeface="AR P丸ゴシック体M" panose="020B0600010101010101" pitchFamily="50" charset="-128"/>
            </a:endParaRPr>
          </a:p>
          <a:p>
            <a:endParaRPr lang="en-US" altLang="ja-JP" sz="1200" dirty="0">
              <a:solidFill>
                <a:schemeClr val="tx1"/>
              </a:solidFill>
              <a:latin typeface="AR P丸ゴシック体M" panose="020B0600010101010101" pitchFamily="50" charset="-128"/>
              <a:ea typeface="AR P丸ゴシック体M" panose="020B0600010101010101" pitchFamily="50" charset="-128"/>
            </a:endParaRPr>
          </a:p>
          <a:p>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電話番号　　　：　０１１－７２６－４８３５</a:t>
            </a:r>
            <a:endParaRPr lang="en-US" altLang="ja-JP" sz="1200"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予約受付時間：　午前</a:t>
            </a:r>
            <a:r>
              <a:rPr lang="en-US" altLang="ja-JP" sz="1200" dirty="0" smtClean="0">
                <a:solidFill>
                  <a:schemeClr val="tx1"/>
                </a:solidFill>
                <a:latin typeface="AR P丸ゴシック体M" panose="020B0600010101010101" pitchFamily="50" charset="-128"/>
                <a:ea typeface="AR P丸ゴシック体M" panose="020B0600010101010101" pitchFamily="50" charset="-128"/>
              </a:rPr>
              <a:t>9</a:t>
            </a:r>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時～午後</a:t>
            </a:r>
            <a:r>
              <a:rPr lang="en-US" altLang="ja-JP" sz="1200" dirty="0" smtClean="0">
                <a:solidFill>
                  <a:schemeClr val="tx1"/>
                </a:solidFill>
                <a:latin typeface="AR P丸ゴシック体M" panose="020B0600010101010101" pitchFamily="50" charset="-128"/>
                <a:ea typeface="AR P丸ゴシック体M" panose="020B0600010101010101" pitchFamily="50" charset="-128"/>
              </a:rPr>
              <a:t>4</a:t>
            </a:r>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時まで（平日のみ）</a:t>
            </a:r>
            <a:endParaRPr lang="en-US" altLang="ja-JP" sz="1200"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担当　　　　　　：　相談室</a:t>
            </a:r>
            <a:r>
              <a:rPr lang="ja-JP" altLang="en-US" sz="1200" dirty="0">
                <a:solidFill>
                  <a:schemeClr val="tx1"/>
                </a:solidFill>
                <a:latin typeface="AR P丸ゴシック体M" panose="020B0600010101010101" pitchFamily="50" charset="-128"/>
                <a:ea typeface="AR P丸ゴシック体M" panose="020B0600010101010101" pitchFamily="50" charset="-128"/>
              </a:rPr>
              <a:t>　</a:t>
            </a:r>
            <a:r>
              <a:rPr lang="ja-JP" altLang="en-US" sz="1200" dirty="0" smtClean="0">
                <a:solidFill>
                  <a:schemeClr val="tx1"/>
                </a:solidFill>
                <a:latin typeface="AR P丸ゴシック体M" panose="020B0600010101010101" pitchFamily="50" charset="-128"/>
                <a:ea typeface="AR P丸ゴシック体M" panose="020B0600010101010101" pitchFamily="50" charset="-128"/>
              </a:rPr>
              <a:t>堀川　</a:t>
            </a:r>
            <a:endParaRPr lang="en-US" altLang="ja-JP" sz="1200" dirty="0" smtClean="0">
              <a:solidFill>
                <a:schemeClr val="tx1"/>
              </a:solidFill>
              <a:latin typeface="AR P丸ゴシック体M" panose="020B0600010101010101" pitchFamily="50" charset="-128"/>
              <a:ea typeface="AR P丸ゴシック体M" panose="020B0600010101010101" pitchFamily="50" charset="-128"/>
            </a:endParaRPr>
          </a:p>
          <a:p>
            <a:r>
              <a:rPr lang="en-US" altLang="ja-JP" sz="1200" b="1" dirty="0" smtClean="0">
                <a:solidFill>
                  <a:schemeClr val="tx1"/>
                </a:solidFill>
                <a:latin typeface="AR P丸ゴシック体M" panose="020B0600010101010101" pitchFamily="50" charset="-128"/>
                <a:ea typeface="AR P丸ゴシック体M" panose="020B0600010101010101" pitchFamily="50" charset="-128"/>
              </a:rPr>
              <a:t>※</a:t>
            </a:r>
            <a:r>
              <a:rPr lang="ja-JP" altLang="en-US" sz="1200" b="1" dirty="0" smtClean="0">
                <a:solidFill>
                  <a:schemeClr val="tx1"/>
                </a:solidFill>
                <a:latin typeface="AR P丸ゴシック体M" panose="020B0600010101010101" pitchFamily="50" charset="-128"/>
                <a:ea typeface="AR P丸ゴシック体M" panose="020B0600010101010101" pitchFamily="50" charset="-128"/>
              </a:rPr>
              <a:t>お問い合わせの際は、以下をお知らせください。</a:t>
            </a:r>
            <a:endParaRPr lang="en-US" altLang="ja-JP" sz="1200" b="1"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b="1" dirty="0" smtClean="0">
                <a:solidFill>
                  <a:schemeClr val="tx1"/>
                </a:solidFill>
                <a:latin typeface="AR P丸ゴシック体M" panose="020B0600010101010101" pitchFamily="50" charset="-128"/>
                <a:ea typeface="AR P丸ゴシック体M" panose="020B0600010101010101" pitchFamily="50" charset="-128"/>
              </a:rPr>
              <a:t>・面会される方（ご家族様）のお名前、電話番号</a:t>
            </a:r>
            <a:endParaRPr lang="en-US" altLang="ja-JP" sz="1200" b="1"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b="1" dirty="0" smtClean="0">
                <a:solidFill>
                  <a:schemeClr val="tx1"/>
                </a:solidFill>
                <a:latin typeface="AR P丸ゴシック体M" panose="020B0600010101010101" pitchFamily="50" charset="-128"/>
                <a:ea typeface="AR P丸ゴシック体M" panose="020B0600010101010101" pitchFamily="50" charset="-128"/>
              </a:rPr>
              <a:t>・患者様のお名前</a:t>
            </a:r>
            <a:endParaRPr lang="en-US" altLang="ja-JP" sz="1200" b="1"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sz="1200" b="1" dirty="0" smtClean="0">
                <a:solidFill>
                  <a:schemeClr val="tx1"/>
                </a:solidFill>
                <a:latin typeface="AR P丸ゴシック体M" panose="020B0600010101010101" pitchFamily="50" charset="-128"/>
                <a:ea typeface="AR P丸ゴシック体M" panose="020B0600010101010101" pitchFamily="50" charset="-128"/>
              </a:rPr>
              <a:t>・オンライン面会希望日時</a:t>
            </a:r>
          </a:p>
          <a:p>
            <a:endParaRPr lang="ja-JP" altLang="en-US" sz="1200" dirty="0" smtClean="0">
              <a:solidFill>
                <a:schemeClr val="tx1"/>
              </a:solidFill>
            </a:endParaRPr>
          </a:p>
          <a:p>
            <a:r>
              <a:rPr lang="ja-JP" altLang="en-US" sz="1600" dirty="0" smtClean="0">
                <a:solidFill>
                  <a:schemeClr val="tx1"/>
                </a:solidFill>
              </a:rPr>
              <a:t>　　　</a:t>
            </a:r>
            <a:endParaRPr lang="ja-JP" altLang="en-US" dirty="0">
              <a:solidFill>
                <a:schemeClr val="tx1"/>
              </a:solidFill>
            </a:endParaRPr>
          </a:p>
        </p:txBody>
      </p:sp>
      <p:sp>
        <p:nvSpPr>
          <p:cNvPr id="13" name="角丸四角形 12"/>
          <p:cNvSpPr/>
          <p:nvPr/>
        </p:nvSpPr>
        <p:spPr>
          <a:xfrm>
            <a:off x="336890" y="6795081"/>
            <a:ext cx="6281315" cy="1627024"/>
          </a:xfrm>
          <a:prstGeom prst="roundRect">
            <a:avLst/>
          </a:prstGeom>
          <a:solidFill>
            <a:srgbClr val="FFCCCC"/>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u="sng" dirty="0" smtClean="0">
                <a:solidFill>
                  <a:schemeClr val="tx1"/>
                </a:solidFill>
                <a:latin typeface="AR P丸ゴシック体M" panose="020B0600010101010101" pitchFamily="50" charset="-128"/>
                <a:ea typeface="AR P丸ゴシック体M" panose="020B0600010101010101" pitchFamily="50" charset="-128"/>
              </a:rPr>
              <a:t>ご利用方法</a:t>
            </a:r>
            <a:endParaRPr kumimoji="1" lang="en-US" altLang="ja-JP" u="sng"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u="sng" dirty="0" smtClean="0">
                <a:solidFill>
                  <a:schemeClr val="tx1"/>
                </a:solidFill>
                <a:latin typeface="AR P丸ゴシック体M" panose="020B0600010101010101" pitchFamily="50" charset="-128"/>
                <a:ea typeface="AR P丸ゴシック体M" panose="020B0600010101010101" pitchFamily="50" charset="-128"/>
              </a:rPr>
              <a:t>面会日当日、来院されましたら、</a:t>
            </a:r>
            <a:endParaRPr lang="en-US" altLang="ja-JP" u="sng" dirty="0" smtClean="0">
              <a:solidFill>
                <a:schemeClr val="tx1"/>
              </a:solidFill>
              <a:latin typeface="AR P丸ゴシック体M" panose="020B0600010101010101" pitchFamily="50" charset="-128"/>
              <a:ea typeface="AR P丸ゴシック体M" panose="020B0600010101010101" pitchFamily="50" charset="-128"/>
            </a:endParaRPr>
          </a:p>
          <a:p>
            <a:r>
              <a:rPr lang="ja-JP" altLang="en-US" u="sng" dirty="0" smtClean="0">
                <a:solidFill>
                  <a:schemeClr val="tx1"/>
                </a:solidFill>
                <a:latin typeface="AR P丸ゴシック体M" panose="020B0600010101010101" pitchFamily="50" charset="-128"/>
                <a:ea typeface="AR P丸ゴシック体M" panose="020B0600010101010101" pitchFamily="50" charset="-128"/>
              </a:rPr>
              <a:t>「オンライン面会に来ました。」と受付にお伝えください。</a:t>
            </a:r>
            <a:endParaRPr lang="en-US" altLang="ja-JP" u="sng" dirty="0" smtClean="0">
              <a:solidFill>
                <a:schemeClr val="tx1"/>
              </a:solidFill>
              <a:latin typeface="AR P丸ゴシック体M" panose="020B0600010101010101" pitchFamily="50" charset="-128"/>
              <a:ea typeface="AR P丸ゴシック体M" panose="020B0600010101010101" pitchFamily="50" charset="-128"/>
            </a:endParaRPr>
          </a:p>
          <a:p>
            <a:r>
              <a:rPr lang="en-US" altLang="ja-JP" sz="1200" b="1" dirty="0" smtClean="0">
                <a:solidFill>
                  <a:schemeClr val="tx1"/>
                </a:solidFill>
                <a:latin typeface="AR P丸ゴシック体M" panose="020B0600010101010101" pitchFamily="50" charset="-128"/>
                <a:ea typeface="AR P丸ゴシック体M" panose="020B0600010101010101" pitchFamily="50" charset="-128"/>
              </a:rPr>
              <a:t>※</a:t>
            </a:r>
            <a:r>
              <a:rPr lang="ja-JP" altLang="en-US" sz="1200" b="1" dirty="0" smtClean="0">
                <a:solidFill>
                  <a:schemeClr val="tx1"/>
                </a:solidFill>
                <a:latin typeface="AR P丸ゴシック体M" panose="020B0600010101010101" pitchFamily="50" charset="-128"/>
                <a:ea typeface="AR P丸ゴシック体M" panose="020B0600010101010101" pitchFamily="50" charset="-128"/>
              </a:rPr>
              <a:t>当院待合室のパソコン（ＺＯＯＭ）を使用します。</a:t>
            </a:r>
            <a:endParaRPr lang="en-US" altLang="ja-JP" sz="1200" b="1" dirty="0" smtClean="0">
              <a:solidFill>
                <a:schemeClr val="tx1"/>
              </a:solidFill>
              <a:latin typeface="AR P丸ゴシック体M" panose="020B0600010101010101" pitchFamily="50" charset="-128"/>
              <a:ea typeface="AR P丸ゴシック体M" panose="020B0600010101010101" pitchFamily="50" charset="-128"/>
            </a:endParaRPr>
          </a:p>
          <a:p>
            <a:r>
              <a:rPr kumimoji="1" lang="ja-JP" altLang="en-US" sz="1200" b="1" dirty="0">
                <a:solidFill>
                  <a:schemeClr val="tx1"/>
                </a:solidFill>
                <a:latin typeface="AR P丸ゴシック体M" panose="020B0600010101010101" pitchFamily="50" charset="-128"/>
                <a:ea typeface="AR P丸ゴシック体M" panose="020B0600010101010101" pitchFamily="50" charset="-128"/>
              </a:rPr>
              <a:t>職員</a:t>
            </a:r>
            <a:r>
              <a:rPr kumimoji="1" lang="ja-JP" altLang="en-US" sz="1200" b="1" dirty="0" smtClean="0">
                <a:solidFill>
                  <a:schemeClr val="tx1"/>
                </a:solidFill>
                <a:latin typeface="AR P丸ゴシック体M" panose="020B0600010101010101" pitchFamily="50" charset="-128"/>
                <a:ea typeface="AR P丸ゴシック体M" panose="020B0600010101010101" pitchFamily="50" charset="-128"/>
              </a:rPr>
              <a:t>がサポートいたしますので、パソコンが苦手な方もご安心ください。</a:t>
            </a:r>
            <a:endParaRPr kumimoji="1" lang="en-US" altLang="ja-JP" sz="1200" b="1" dirty="0" smtClean="0">
              <a:solidFill>
                <a:schemeClr val="tx1"/>
              </a:solidFill>
              <a:latin typeface="AR P丸ゴシック体M" panose="020B0600010101010101" pitchFamily="50" charset="-128"/>
              <a:ea typeface="AR P丸ゴシック体M" panose="020B0600010101010101" pitchFamily="50" charset="-128"/>
            </a:endParaRPr>
          </a:p>
        </p:txBody>
      </p:sp>
      <p:sp>
        <p:nvSpPr>
          <p:cNvPr id="14" name="テキスト ボックス 13"/>
          <p:cNvSpPr txBox="1"/>
          <p:nvPr/>
        </p:nvSpPr>
        <p:spPr>
          <a:xfrm>
            <a:off x="224189" y="8506219"/>
            <a:ext cx="6409858" cy="3508653"/>
          </a:xfrm>
          <a:prstGeom prst="rect">
            <a:avLst/>
          </a:prstGeom>
          <a:noFill/>
        </p:spPr>
        <p:txBody>
          <a:bodyPr wrap="square" rtlCol="0">
            <a:spAutoFit/>
          </a:bodyPr>
          <a:lstStyle/>
          <a:p>
            <a:r>
              <a:rPr lang="en-US" altLang="ja-JP" sz="1200" dirty="0" smtClean="0">
                <a:latin typeface="AR P丸ゴシック体M" panose="020B0600010101010101" pitchFamily="50" charset="-128"/>
                <a:ea typeface="AR P丸ゴシック体M" panose="020B0600010101010101" pitchFamily="50" charset="-128"/>
              </a:rPr>
              <a:t>【</a:t>
            </a:r>
            <a:r>
              <a:rPr kumimoji="1" lang="ja-JP" altLang="en-US" sz="1200" dirty="0" smtClean="0">
                <a:latin typeface="AR P丸ゴシック体M" panose="020B0600010101010101" pitchFamily="50" charset="-128"/>
                <a:ea typeface="AR P丸ゴシック体M" panose="020B0600010101010101" pitchFamily="50" charset="-128"/>
              </a:rPr>
              <a:t>ご注意</a:t>
            </a:r>
            <a:r>
              <a:rPr kumimoji="1" lang="en-US" altLang="ja-JP" sz="1200" dirty="0" smtClean="0">
                <a:latin typeface="AR P丸ゴシック体M" panose="020B0600010101010101" pitchFamily="50" charset="-128"/>
                <a:ea typeface="AR P丸ゴシック体M" panose="020B0600010101010101" pitchFamily="50" charset="-128"/>
              </a:rPr>
              <a:t>】</a:t>
            </a:r>
          </a:p>
          <a:p>
            <a:r>
              <a:rPr lang="ja-JP" altLang="en-US" sz="1200" dirty="0" smtClean="0">
                <a:latin typeface="AR P丸ゴシック体M" panose="020B0600010101010101" pitchFamily="50" charset="-128"/>
                <a:ea typeface="AR P丸ゴシック体M" panose="020B0600010101010101" pitchFamily="50" charset="-128"/>
              </a:rPr>
              <a:t>・オンライン面会予約</a:t>
            </a:r>
            <a:r>
              <a:rPr lang="ja-JP" altLang="en-US" sz="1200" dirty="0" smtClean="0">
                <a:latin typeface="AR P丸ゴシック体M" panose="020B0600010101010101" pitchFamily="50" charset="-128"/>
                <a:ea typeface="AR P丸ゴシック体M" panose="020B0600010101010101" pitchFamily="50" charset="-128"/>
              </a:rPr>
              <a:t>は</a:t>
            </a:r>
            <a:r>
              <a:rPr lang="ja-JP" altLang="en-US" sz="1200" dirty="0" smtClean="0">
                <a:latin typeface="AR P丸ゴシック体M" panose="020B0600010101010101" pitchFamily="50" charset="-128"/>
                <a:ea typeface="AR P丸ゴシック体M" panose="020B0600010101010101" pitchFamily="50" charset="-128"/>
              </a:rPr>
              <a:t>３</a:t>
            </a:r>
            <a:r>
              <a:rPr lang="ja-JP" altLang="en-US" sz="1200" dirty="0">
                <a:latin typeface="AR P丸ゴシック体M" panose="020B0600010101010101" pitchFamily="50" charset="-128"/>
                <a:ea typeface="AR P丸ゴシック体M" panose="020B0600010101010101" pitchFamily="50" charset="-128"/>
              </a:rPr>
              <a:t>日</a:t>
            </a:r>
            <a:r>
              <a:rPr lang="ja-JP" altLang="en-US" sz="1200" dirty="0" smtClean="0">
                <a:latin typeface="AR P丸ゴシック体M" panose="020B0600010101010101" pitchFamily="50" charset="-128"/>
                <a:ea typeface="AR P丸ゴシック体M" panose="020B0600010101010101" pitchFamily="50" charset="-128"/>
              </a:rPr>
              <a:t>前</a:t>
            </a:r>
            <a:r>
              <a:rPr lang="ja-JP" altLang="en-US" sz="1200" dirty="0" smtClean="0">
                <a:latin typeface="AR P丸ゴシック体M" panose="020B0600010101010101" pitchFamily="50" charset="-128"/>
                <a:ea typeface="AR P丸ゴシック体M" panose="020B0600010101010101" pitchFamily="50" charset="-128"/>
              </a:rPr>
              <a:t>までにお願いします。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a:t>
            </a:r>
            <a:r>
              <a:rPr lang="ja-JP" altLang="en-US" sz="1200" dirty="0" smtClean="0">
                <a:solidFill>
                  <a:srgbClr val="FF0000"/>
                </a:solidFill>
                <a:latin typeface="AR P丸ゴシック体M" panose="020B0600010101010101" pitchFamily="50" charset="-128"/>
                <a:ea typeface="AR P丸ゴシック体M" panose="020B0600010101010101" pitchFamily="50" charset="-128"/>
              </a:rPr>
              <a:t>業務体制の都合上、面会は平日の午後１時半～４時まで。</a:t>
            </a:r>
            <a:r>
              <a:rPr lang="en-US" altLang="ja-JP" sz="1200" dirty="0" smtClean="0">
                <a:solidFill>
                  <a:srgbClr val="FF0000"/>
                </a:solidFill>
                <a:latin typeface="AR P丸ゴシック体M" panose="020B0600010101010101" pitchFamily="50" charset="-128"/>
                <a:ea typeface="AR P丸ゴシック体M" panose="020B0600010101010101" pitchFamily="50" charset="-128"/>
              </a:rPr>
              <a:t>1</a:t>
            </a:r>
            <a:r>
              <a:rPr lang="ja-JP" altLang="en-US" sz="1200" dirty="0" smtClean="0">
                <a:solidFill>
                  <a:srgbClr val="FF0000"/>
                </a:solidFill>
                <a:latin typeface="AR P丸ゴシック体M" panose="020B0600010101010101" pitchFamily="50" charset="-128"/>
                <a:ea typeface="AR P丸ゴシック体M" panose="020B0600010101010101" pitchFamily="50" charset="-128"/>
              </a:rPr>
              <a:t>回につき</a:t>
            </a:r>
            <a:r>
              <a:rPr lang="en-US" altLang="ja-JP" sz="1200" dirty="0" smtClean="0">
                <a:solidFill>
                  <a:srgbClr val="FF0000"/>
                </a:solidFill>
                <a:latin typeface="AR P丸ゴシック体M" panose="020B0600010101010101" pitchFamily="50" charset="-128"/>
                <a:ea typeface="AR P丸ゴシック体M" panose="020B0600010101010101" pitchFamily="50" charset="-128"/>
              </a:rPr>
              <a:t>10</a:t>
            </a:r>
            <a:r>
              <a:rPr lang="ja-JP" altLang="en-US" sz="1200" dirty="0" smtClean="0">
                <a:solidFill>
                  <a:srgbClr val="FF0000"/>
                </a:solidFill>
                <a:latin typeface="AR P丸ゴシック体M" panose="020B0600010101010101" pitchFamily="50" charset="-128"/>
                <a:ea typeface="AR P丸ゴシック体M" panose="020B0600010101010101" pitchFamily="50" charset="-128"/>
              </a:rPr>
              <a:t>分程度とさせていただきます。</a:t>
            </a:r>
            <a:endParaRPr lang="en-US" altLang="ja-JP" sz="1200" dirty="0" smtClean="0">
              <a:solidFill>
                <a:srgbClr val="FF0000"/>
              </a:solidFill>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・予約調整にお時間を頂く場合がございます。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・面会希望日が集中した場合は、別日程への変更をお願いする事もあります。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・直前予約など、ご希望に添えない場合もあります。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・患者様の治療や療養の時間や病状により、実施できない場合もございます。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・面会予約は</a:t>
            </a:r>
            <a:r>
              <a:rPr lang="en-US" altLang="ja-JP" sz="1200" dirty="0" smtClean="0">
                <a:latin typeface="AR P丸ゴシック体M" panose="020B0600010101010101" pitchFamily="50" charset="-128"/>
                <a:ea typeface="AR P丸ゴシック体M" panose="020B0600010101010101" pitchFamily="50" charset="-128"/>
              </a:rPr>
              <a:t>1</a:t>
            </a:r>
            <a:r>
              <a:rPr lang="ja-JP" altLang="en-US" sz="1200" dirty="0" smtClean="0">
                <a:latin typeface="AR P丸ゴシック体M" panose="020B0600010101010101" pitchFamily="50" charset="-128"/>
                <a:ea typeface="AR P丸ゴシック体M" panose="020B0600010101010101" pitchFamily="50" charset="-128"/>
              </a:rPr>
              <a:t>回分のみとさせていただきます。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・来院時には検温、手指消毒、マスクをお願いします。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・風邪症状（熱・鼻水・鼻づまり・咽頭痛・吐き気・関節痛・頭痛・腹痛）、味覚嗅覚障害がある場合は来院はご遠慮くださいますようお願い申し上げます。</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今後、コロナウィルスの感染状況により、上記サービスを急遽中止、内容変更</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をする事もございます。予め、御了承いただきますようお願いいたします。　</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a:latin typeface="AR P丸ゴシック体M" panose="020B0600010101010101" pitchFamily="50" charset="-128"/>
                <a:ea typeface="AR P丸ゴシック体M" panose="020B0600010101010101" pitchFamily="50" charset="-128"/>
              </a:rPr>
              <a:t>　</a:t>
            </a:r>
            <a:r>
              <a:rPr lang="ja-JP" altLang="en-US" sz="1200" dirty="0" smtClean="0">
                <a:latin typeface="AR P丸ゴシック体M" panose="020B0600010101010101" pitchFamily="50" charset="-128"/>
                <a:ea typeface="AR P丸ゴシック体M" panose="020B0600010101010101" pitchFamily="50" charset="-128"/>
              </a:rPr>
              <a:t>　　　　　　　　　　　　　　　　　　　　　　　　　　　　　　　　　　長生会病院　　　　　　　　　　　　　　　　　　　　　　　　　　　　　　　　　　　　　　</a:t>
            </a:r>
            <a:endParaRPr lang="en-US" altLang="ja-JP" sz="1200" dirty="0" smtClean="0">
              <a:latin typeface="AR P丸ゴシック体M" panose="020B0600010101010101" pitchFamily="50" charset="-128"/>
              <a:ea typeface="AR P丸ゴシック体M" panose="020B0600010101010101" pitchFamily="50" charset="-128"/>
            </a:endParaRPr>
          </a:p>
          <a:p>
            <a:endParaRPr lang="en-US" altLang="ja-JP" sz="1200" dirty="0">
              <a:latin typeface="AR P丸ゴシック体M" panose="020B0600010101010101" pitchFamily="50" charset="-128"/>
              <a:ea typeface="AR P丸ゴシック体M" panose="020B0600010101010101" pitchFamily="50" charset="-128"/>
            </a:endParaRPr>
          </a:p>
          <a:p>
            <a:r>
              <a:rPr lang="ja-JP" altLang="en-US" sz="1200" dirty="0" smtClean="0">
                <a:latin typeface="AR P丸ゴシック体M" panose="020B0600010101010101" pitchFamily="50" charset="-128"/>
                <a:ea typeface="AR P丸ゴシック体M" panose="020B0600010101010101" pitchFamily="50" charset="-128"/>
              </a:rPr>
              <a:t>　　　　　　　　　　　　　　　　　　　　　　　　　　　　　　　　　　　　　　　　　　　　　　　　　　　　　　　　　　　　　　　　</a:t>
            </a:r>
            <a:endParaRPr lang="en-US" altLang="ja-JP" sz="1200" b="1" dirty="0" smtClean="0">
              <a:latin typeface="AR P丸ゴシック体M" panose="020B0600010101010101" pitchFamily="50" charset="-128"/>
              <a:ea typeface="AR P丸ゴシック体M" panose="020B0600010101010101" pitchFamily="50" charset="-128"/>
            </a:endParaRPr>
          </a:p>
          <a:p>
            <a:endParaRPr kumimoji="1" lang="ja-JP" altLang="en-US" b="1"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11168994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315</Words>
  <Application>Microsoft Office PowerPoint</Application>
  <PresentationFormat>ワイド画面</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 P丸ゴシック体M</vt:lpstr>
      <vt:lpstr>ＭＳ Ｐゴシック</vt:lpstr>
      <vt:lpstr>Arial</vt:lpstr>
      <vt:lpstr>Calibri</vt:lpstr>
      <vt:lpstr>Calibri Light</vt:lpstr>
      <vt:lpstr>Office テーマ</vt:lpstr>
      <vt:lpstr>オンライン面会 はじめました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オンライン面会をはじめました</dc:title>
  <dc:creator>Microsoft アカウント</dc:creator>
  <cp:lastModifiedBy>Microsoft アカウント</cp:lastModifiedBy>
  <cp:revision>8</cp:revision>
  <cp:lastPrinted>2020-05-30T09:34:37Z</cp:lastPrinted>
  <dcterms:created xsi:type="dcterms:W3CDTF">2020-05-30T08:54:55Z</dcterms:created>
  <dcterms:modified xsi:type="dcterms:W3CDTF">2020-06-01T03:02:51Z</dcterms:modified>
</cp:coreProperties>
</file>